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73394D-BF6D-4492-81F7-3CF033C063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A013D4B-9CF1-4E2D-9EAF-67717843B1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3DD385-7EA1-4F40-8752-7AA2EFEE0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A97A-5F5D-4D33-945B-A2B01257BE84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AA4762-BD2C-4A7E-B6F8-F3D6A3DF4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716D7C-E34C-4BEB-B684-0FD452406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2424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C7C2D5-9CA1-4DD6-8682-260EFE8EB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119D8B7-2680-42B9-9F40-50E3139BE0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36A298-24D3-42C7-914F-BD8B01E04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A97A-5F5D-4D33-945B-A2B01257BE84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16884A-3657-442D-A1E3-F97BDEC56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81F3B8-E351-41F8-9F67-E362940EA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228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8E35AFD-B290-4537-98A7-2A05A3B02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E0B16A6-9B30-49FB-8CE7-30F154969A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9E8A9E-4693-4B3D-A749-FA7FFF578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A97A-5F5D-4D33-945B-A2B01257BE84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89C3E8-36A8-45E6-97DC-0D36DFFC1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80A9C5-1E51-4277-959B-C5BB64D1A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0516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5E1253-00CB-47E7-8483-F015ED887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D3485F-6FCD-405A-A480-5D5CE3CEF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0A9D98-45ED-4518-8336-21F69433D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A97A-5F5D-4D33-945B-A2B01257BE84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B00642-6824-4713-AEB3-1107F4D4E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1146E2-9173-4460-BBEE-78C37A9FD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068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07A16F-1AE4-4992-8A4D-50F3651F8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C7CE734-5B3E-4B56-B4DB-8F455DD38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7466B2-FE79-4E51-BFAE-DCA7FECF4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A97A-5F5D-4D33-945B-A2B01257BE84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3ABFAF-7909-4B37-8A33-4EB2CF328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A0CAA5-36F7-49A5-897D-46A5FD320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6958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293EE8-2C40-44B6-A3AE-775C3A471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B78E85-B2C9-4FEA-8B72-263BD5EEEA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014D50-A944-4FD7-9AE9-B04C5A2F15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1E5103A-5003-460B-86D8-789FED0EB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A97A-5F5D-4D33-945B-A2B01257BE84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9EE805-EE98-4266-8EDE-2C8527A87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3A6D54A-A5B8-44FD-A1DE-76EAEF147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169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D42C66-3B84-4725-875F-AB2DE7354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FD4037-75EA-4D0D-995B-042E8F693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6B709B-DA62-4BC1-8DF9-C6C9C6BE10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598474F-0D89-4783-8760-4F4DF23806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486C864-77EE-4300-B6E2-3EBA14CBF4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609B803-7D7C-4727-B645-6E0134852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A97A-5F5D-4D33-945B-A2B01257BE84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03CD84F-16AE-473C-8DDF-777C52314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AE6F2B3-FA68-4042-8733-C6FC2596B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924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0ACC7C-D514-40F6-AC2B-6561113CC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D9F9520-D070-4C85-B64E-9A794A420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A97A-5F5D-4D33-945B-A2B01257BE84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5CC0627-4486-490C-BEA5-E8F20DC64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5955503-E3DB-4BC0-AA50-4AF807E41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4956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0150741-DD26-4A4B-A64E-FDA7E443A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A97A-5F5D-4D33-945B-A2B01257BE84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D5EB376-2C0C-4BA2-AC36-DAC44CF3D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CD2780E-A8F4-4D46-BB50-19F14E253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30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AF6768-48C0-4438-BCFF-33BF543D8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BF7B5A-2058-4A03-858F-6974EA8FF5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0F20831-6655-49A5-A3A1-E34C52872F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34BEF8E-733E-4B1A-A68D-91E1EB59D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A97A-5F5D-4D33-945B-A2B01257BE84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983010-E245-4DED-A0A8-3B0C20DBE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364CBC-4865-4D84-ACE5-C9117B57A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270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A67458-9734-4621-8B10-06647B4AC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DE5B227-C067-4EA5-924B-B85C235A74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92D02D2-96A2-4D3F-8DAD-D21CEF893F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5BD645-EF19-476E-8499-B3F5C4216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A97A-5F5D-4D33-945B-A2B01257BE84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3B2499-835F-4354-B3CE-C704AAD4F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FB2696-6990-4C18-823F-C61BCF954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1862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EEC7FD7-D7B7-498A-9477-AC55ECA10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E00F682-8539-4B59-8A2F-DE01955C47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EE20C4-44CB-45C2-804D-86416A4DC6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4A97A-5F5D-4D33-945B-A2B01257BE84}" type="datetimeFigureOut">
              <a:rPr lang="ko-KR" altLang="en-US" smtClean="0"/>
              <a:t>2021-07-09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EC2DD2-6AB7-4376-A41B-71C1DA97E9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AE1499-F583-4A05-B77E-6239288A11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9720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81FE4327-487F-4C14-B7DC-9960273CF6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주간보고</a:t>
            </a:r>
            <a:r>
              <a:rPr lang="en-US" altLang="ko-KR" dirty="0"/>
              <a:t>(7.8~7.9)</a:t>
            </a:r>
            <a:endParaRPr lang="ko-KR" altLang="en-US" dirty="0"/>
          </a:p>
        </p:txBody>
      </p:sp>
      <p:sp>
        <p:nvSpPr>
          <p:cNvPr id="7" name="부제목 6">
            <a:extLst>
              <a:ext uri="{FF2B5EF4-FFF2-40B4-BE49-F238E27FC236}">
                <a16:creationId xmlns:a16="http://schemas.microsoft.com/office/drawing/2014/main" id="{F7F5E655-6427-4462-8250-E6FD2352B4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UROP </a:t>
            </a:r>
            <a:r>
              <a:rPr lang="ko-KR" altLang="en-US" dirty="0"/>
              <a:t>참가자</a:t>
            </a:r>
            <a:endParaRPr lang="en-US" altLang="ko-KR" dirty="0"/>
          </a:p>
          <a:p>
            <a:r>
              <a:rPr lang="ko-KR" altLang="en-US" dirty="0"/>
              <a:t>서울대 기계항공공학부</a:t>
            </a:r>
            <a:endParaRPr lang="en-US" altLang="ko-KR" dirty="0"/>
          </a:p>
          <a:p>
            <a:r>
              <a:rPr lang="ko-KR" altLang="en-US" dirty="0" err="1"/>
              <a:t>조훈호</a:t>
            </a:r>
            <a:r>
              <a:rPr lang="ko-KR" altLang="en-US" dirty="0"/>
              <a:t> </a:t>
            </a:r>
            <a:r>
              <a:rPr lang="en-US" altLang="ko-KR" dirty="0"/>
              <a:t>(2016-14218)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72871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56440C-3CBB-4E70-AEBA-8FB5E5AC4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연구 주제 선정 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0436DD-79F0-4DF9-8F54-5035167F2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dirty="0"/>
              <a:t>주제</a:t>
            </a:r>
            <a:r>
              <a:rPr lang="en-US" altLang="ko-KR" sz="2400" b="1" dirty="0"/>
              <a:t>:</a:t>
            </a:r>
          </a:p>
          <a:p>
            <a:pPr marL="0" indent="0">
              <a:buNone/>
            </a:pPr>
            <a:r>
              <a:rPr lang="en-US" altLang="ko-KR" sz="2000" dirty="0" err="1"/>
              <a:t>Velostat</a:t>
            </a:r>
            <a:r>
              <a:rPr lang="ko-KR" altLang="en-US" sz="2000" dirty="0"/>
              <a:t>을 이용한</a:t>
            </a:r>
            <a:r>
              <a:rPr lang="en-US" altLang="ko-KR" sz="2000" dirty="0"/>
              <a:t>, </a:t>
            </a:r>
            <a:r>
              <a:rPr lang="ko-KR" altLang="en-US" sz="2000" dirty="0"/>
              <a:t>다양한 </a:t>
            </a:r>
            <a:r>
              <a:rPr lang="en-US" altLang="ko-KR" sz="2000" dirty="0"/>
              <a:t>Object</a:t>
            </a:r>
            <a:r>
              <a:rPr lang="ko-KR" altLang="en-US" sz="2000" dirty="0"/>
              <a:t>의 표면에 부착할 수 있는 </a:t>
            </a:r>
            <a:r>
              <a:rPr lang="en-US" altLang="ko-KR" sz="2000" dirty="0"/>
              <a:t>Tactile Sensor </a:t>
            </a:r>
            <a:r>
              <a:rPr lang="ko-KR" altLang="en-US" sz="2000" dirty="0"/>
              <a:t>제작</a:t>
            </a:r>
            <a:endParaRPr lang="en-US" altLang="ko-KR" sz="2000" dirty="0"/>
          </a:p>
          <a:p>
            <a:endParaRPr lang="en-US" altLang="ko-KR" sz="2400" dirty="0"/>
          </a:p>
          <a:p>
            <a:pPr marL="0" indent="0">
              <a:buNone/>
            </a:pPr>
            <a:r>
              <a:rPr lang="ko-KR" altLang="en-US" sz="2400" b="1" dirty="0"/>
              <a:t>연구의 목적</a:t>
            </a:r>
            <a:r>
              <a:rPr lang="en-US" altLang="ko-KR" sz="2400" b="1" dirty="0"/>
              <a:t>:</a:t>
            </a:r>
          </a:p>
          <a:p>
            <a:pPr marL="0" indent="0">
              <a:buNone/>
            </a:pPr>
            <a:r>
              <a:rPr lang="ko-KR" altLang="en-US" sz="2000" dirty="0"/>
              <a:t>사람이 다양한 </a:t>
            </a:r>
            <a:r>
              <a:rPr lang="en-US" altLang="ko-KR" sz="2000" dirty="0"/>
              <a:t>Object</a:t>
            </a:r>
            <a:r>
              <a:rPr lang="ko-KR" altLang="en-US" sz="2000" dirty="0"/>
              <a:t>를 </a:t>
            </a:r>
            <a:r>
              <a:rPr lang="en-US" altLang="ko-KR" sz="2000" dirty="0"/>
              <a:t>Grasping </a:t>
            </a:r>
            <a:r>
              <a:rPr lang="ko-KR" altLang="en-US" sz="2000" dirty="0"/>
              <a:t>할 때</a:t>
            </a:r>
            <a:r>
              <a:rPr lang="en-US" altLang="ko-KR" sz="2000" dirty="0"/>
              <a:t>, Contact Point</a:t>
            </a:r>
            <a:r>
              <a:rPr lang="ko-KR" altLang="en-US" sz="2000" dirty="0"/>
              <a:t>가 어떻게 나타나는지에 대한 데이터를 수집할 수 있는 </a:t>
            </a:r>
            <a:r>
              <a:rPr lang="en-US" altLang="ko-KR" sz="2000" dirty="0"/>
              <a:t>sensor</a:t>
            </a:r>
            <a:r>
              <a:rPr lang="ko-KR" altLang="en-US" sz="2000" dirty="0"/>
              <a:t>를</a:t>
            </a:r>
            <a:r>
              <a:rPr lang="en-US" altLang="ko-KR" sz="2000" dirty="0"/>
              <a:t>, 1. </a:t>
            </a:r>
            <a:r>
              <a:rPr lang="ko-KR" altLang="en-US" sz="2000" dirty="0"/>
              <a:t>값싸게</a:t>
            </a:r>
            <a:r>
              <a:rPr lang="en-US" altLang="ko-KR" sz="2000" dirty="0"/>
              <a:t>, 2. Reliable</a:t>
            </a:r>
            <a:r>
              <a:rPr lang="ko-KR" altLang="en-US" sz="2000" dirty="0"/>
              <a:t>하게</a:t>
            </a:r>
            <a:r>
              <a:rPr lang="en-US" altLang="ko-KR" sz="2000" dirty="0"/>
              <a:t>, 3. </a:t>
            </a:r>
            <a:r>
              <a:rPr lang="ko-KR" altLang="en-US" sz="2000" dirty="0"/>
              <a:t>다양한 형상에 따른 제작이 용이하게</a:t>
            </a:r>
            <a:r>
              <a:rPr lang="en-US" altLang="ko-KR" sz="2000" dirty="0"/>
              <a:t>, 4. </a:t>
            </a:r>
            <a:r>
              <a:rPr lang="ko-KR" altLang="en-US" sz="2000" dirty="0"/>
              <a:t>높은 </a:t>
            </a:r>
            <a:r>
              <a:rPr lang="en-US" altLang="ko-KR" sz="2000" dirty="0"/>
              <a:t>Resolution</a:t>
            </a:r>
            <a:r>
              <a:rPr lang="ko-KR" altLang="en-US" sz="2000" dirty="0"/>
              <a:t>을 갖게 제작한다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r>
              <a:rPr lang="en-US" altLang="ko-KR" sz="1600" dirty="0"/>
              <a:t>	</a:t>
            </a:r>
            <a:r>
              <a:rPr lang="ko-KR" altLang="en-US" sz="1600" dirty="0"/>
              <a:t>다양한 형상 제작의 용이를 위해</a:t>
            </a:r>
            <a:r>
              <a:rPr lang="en-US" altLang="ko-KR" sz="1600" dirty="0"/>
              <a:t>, Array Sensor </a:t>
            </a:r>
            <a:r>
              <a:rPr lang="ko-KR" altLang="en-US" sz="1600" dirty="0"/>
              <a:t>분석이 아닌 </a:t>
            </a:r>
            <a:r>
              <a:rPr lang="en-US" altLang="ko-KR" sz="1600" dirty="0"/>
              <a:t>EIT </a:t>
            </a:r>
            <a:r>
              <a:rPr lang="ko-KR" altLang="en-US" sz="1600" dirty="0"/>
              <a:t>사용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2000" dirty="0"/>
              <a:t>Grasping </a:t>
            </a:r>
            <a:r>
              <a:rPr lang="ko-KR" altLang="en-US" sz="2000" dirty="0"/>
              <a:t>시 </a:t>
            </a:r>
            <a:r>
              <a:rPr lang="en-US" altLang="ko-KR" sz="2000" dirty="0"/>
              <a:t>Contact Point</a:t>
            </a:r>
            <a:r>
              <a:rPr lang="ko-KR" altLang="en-US" sz="2000" dirty="0"/>
              <a:t>에 대한 </a:t>
            </a:r>
            <a:r>
              <a:rPr lang="en-US" altLang="ko-KR" sz="2000" dirty="0"/>
              <a:t>Data </a:t>
            </a:r>
            <a:r>
              <a:rPr lang="ko-KR" altLang="en-US" sz="2000" dirty="0"/>
              <a:t>수집의 필요성</a:t>
            </a:r>
            <a:r>
              <a:rPr lang="en-US" altLang="ko-KR" sz="2000" dirty="0"/>
              <a:t>:</a:t>
            </a:r>
            <a:endParaRPr lang="en-US" altLang="ko-KR" sz="1800" dirty="0"/>
          </a:p>
          <a:p>
            <a:pPr marL="0" indent="0">
              <a:buNone/>
            </a:pPr>
            <a:r>
              <a:rPr lang="ko-KR" altLang="en-US" sz="1600" dirty="0"/>
              <a:t>  사람이 물체를 </a:t>
            </a:r>
            <a:r>
              <a:rPr lang="en-US" altLang="ko-KR" sz="1600" dirty="0"/>
              <a:t>Grasping </a:t>
            </a:r>
            <a:r>
              <a:rPr lang="ko-KR" altLang="en-US" sz="1600" dirty="0"/>
              <a:t>하는데</a:t>
            </a:r>
            <a:r>
              <a:rPr lang="en-US" altLang="ko-KR" sz="1600" dirty="0"/>
              <a:t>, </a:t>
            </a:r>
            <a:r>
              <a:rPr lang="ko-KR" altLang="en-US" sz="1600" dirty="0"/>
              <a:t>시각 정보 뿐이 아닌</a:t>
            </a:r>
            <a:r>
              <a:rPr lang="en-US" altLang="ko-KR" sz="1600" dirty="0"/>
              <a:t> </a:t>
            </a:r>
            <a:r>
              <a:rPr lang="ko-KR" altLang="en-US" sz="1600" dirty="0"/>
              <a:t>촉각 정보의 사용 유무 파악에 중요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  -&gt; </a:t>
            </a:r>
            <a:r>
              <a:rPr lang="ko-KR" altLang="en-US" sz="1600" dirty="0"/>
              <a:t>촉각 정보가 사용이 된다면</a:t>
            </a:r>
            <a:r>
              <a:rPr lang="en-US" altLang="ko-KR" sz="1600" dirty="0"/>
              <a:t>, </a:t>
            </a:r>
            <a:r>
              <a:rPr lang="ko-KR" altLang="en-US" sz="1600" dirty="0"/>
              <a:t>그 정보의 사용 방법까지 알아내어</a:t>
            </a:r>
            <a:r>
              <a:rPr lang="en-US" altLang="ko-KR" sz="1600" dirty="0"/>
              <a:t> </a:t>
            </a:r>
            <a:r>
              <a:rPr lang="ko-KR" altLang="en-US" sz="1600" dirty="0"/>
              <a:t>로봇에 적용시</a:t>
            </a:r>
            <a:r>
              <a:rPr lang="en-US" altLang="ko-KR" sz="1600" dirty="0"/>
              <a:t>,</a:t>
            </a:r>
            <a:r>
              <a:rPr lang="ko-KR" altLang="en-US" sz="1600" dirty="0"/>
              <a:t> 더 좋은 </a:t>
            </a:r>
            <a:r>
              <a:rPr lang="en-US" altLang="ko-KR" sz="1600" dirty="0"/>
              <a:t>Grasping </a:t>
            </a:r>
            <a:r>
              <a:rPr lang="ko-KR" altLang="en-US" sz="1600" dirty="0"/>
              <a:t>성능을 갖는 </a:t>
            </a:r>
            <a:r>
              <a:rPr lang="en-US" altLang="ko-KR" sz="1600" dirty="0"/>
              <a:t>Gripper </a:t>
            </a:r>
            <a:r>
              <a:rPr lang="ko-KR" altLang="en-US" sz="1600" dirty="0"/>
              <a:t>개발 가능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2106093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17438-BFC5-4ABB-847C-4EE5634EF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주간 </a:t>
            </a:r>
            <a:r>
              <a:rPr lang="en-US" altLang="ko-KR" dirty="0"/>
              <a:t>WORK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68FC43-BDD2-4E6E-93BF-2C786CADEB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7.8:</a:t>
            </a:r>
            <a:endParaRPr lang="en-US" altLang="ko-KR" sz="2000" dirty="0"/>
          </a:p>
          <a:p>
            <a:r>
              <a:rPr lang="ko-KR" altLang="en-US" sz="2000" dirty="0"/>
              <a:t>주제 이해를 위한 논문 </a:t>
            </a:r>
            <a:r>
              <a:rPr lang="en-US" altLang="ko-KR" sz="2000" dirty="0"/>
              <a:t>3</a:t>
            </a:r>
            <a:r>
              <a:rPr lang="ko-KR" altLang="en-US" sz="2000" dirty="0"/>
              <a:t>개 읽기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A3D83F-8EB1-4DF6-B49C-90AEB7111F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altLang="ko-KR" sz="1400" dirty="0"/>
              <a:t>“Single to </a:t>
            </a:r>
            <a:r>
              <a:rPr lang="en-US" altLang="ko-KR" sz="1400" dirty="0" err="1"/>
              <a:t>Multi_Data</a:t>
            </a:r>
            <a:r>
              <a:rPr lang="en-US" altLang="ko-KR" sz="1400" dirty="0"/>
              <a:t>-Driven High Resolution Calibration Method for Piezoresistive Sensor Array” </a:t>
            </a:r>
          </a:p>
          <a:p>
            <a:r>
              <a:rPr lang="en-US" altLang="ko-KR" sz="1400" dirty="0"/>
              <a:t>“Polyethylene-Carbon Composite (</a:t>
            </a:r>
            <a:r>
              <a:rPr lang="en-US" altLang="ko-KR" sz="1400" dirty="0" err="1"/>
              <a:t>Velostat</a:t>
            </a:r>
            <a:r>
              <a:rPr lang="en-US" altLang="ko-KR" sz="1400" dirty="0"/>
              <a:t>®) Based Tactile Sensor”</a:t>
            </a:r>
          </a:p>
          <a:p>
            <a:r>
              <a:rPr lang="en-US" altLang="ko-KR" sz="1400" dirty="0"/>
              <a:t>“Learning the signatures of the human grasp using a scalable tactile glove” 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01CFDEB-02BD-4B98-A556-90521AF016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364480" cy="823912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7.9:</a:t>
            </a:r>
          </a:p>
          <a:p>
            <a:r>
              <a:rPr lang="ko-KR" altLang="en-US" sz="2000" dirty="0"/>
              <a:t>센서 모델 디자인을 위한 논문 </a:t>
            </a:r>
            <a:r>
              <a:rPr lang="en-US" altLang="ko-KR" sz="2000" dirty="0"/>
              <a:t>2</a:t>
            </a:r>
            <a:r>
              <a:rPr lang="ko-KR" altLang="en-US" sz="2000" dirty="0"/>
              <a:t>개 읽기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074C854-D62F-4B21-BC84-EC4773F5BE7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altLang="ko-KR" sz="1400" dirty="0"/>
              <a:t>“Electronic hardware design of a low cost tactile sensor device for physical Human-Robot Interactions” </a:t>
            </a:r>
          </a:p>
          <a:p>
            <a:r>
              <a:rPr lang="en-US" altLang="ko-KR" sz="1400" dirty="0"/>
              <a:t>“</a:t>
            </a:r>
            <a:r>
              <a:rPr lang="en-US" altLang="ko-KR" sz="1400" dirty="0" err="1"/>
              <a:t>Electrick</a:t>
            </a:r>
            <a:r>
              <a:rPr lang="en-US" altLang="ko-KR" sz="1400" dirty="0"/>
              <a:t>: Low-Cost Touch Sensing Using Electric Field Tomography”</a:t>
            </a:r>
            <a:endParaRPr lang="en-US" altLang="ko-KR" sz="1300" dirty="0"/>
          </a:p>
        </p:txBody>
      </p:sp>
    </p:spTree>
    <p:extLst>
      <p:ext uri="{BB962C8B-B14F-4D97-AF65-F5344CB8AC3E}">
        <p14:creationId xmlns:p14="http://schemas.microsoft.com/office/powerpoint/2010/main" val="655957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DD67BC-BAD2-4072-9403-40366ED5A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881"/>
            <a:ext cx="10515600" cy="5234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b="1" dirty="0"/>
              <a:t>7.8: </a:t>
            </a:r>
            <a:r>
              <a:rPr lang="ko-KR" altLang="en-US" sz="2000" b="1" dirty="0"/>
              <a:t>주제 이해를 위한 논문 </a:t>
            </a:r>
            <a:r>
              <a:rPr lang="en-US" altLang="ko-KR" sz="2000" b="1" dirty="0"/>
              <a:t>3</a:t>
            </a:r>
            <a:r>
              <a:rPr lang="ko-KR" altLang="en-US" sz="2000" b="1" dirty="0"/>
              <a:t>개 읽기</a:t>
            </a:r>
          </a:p>
          <a:p>
            <a:r>
              <a:rPr lang="en-US" altLang="ko-KR" sz="1400" dirty="0"/>
              <a:t>“Single to Multi Data-Driven High Resolution Calibration Method for Piezoresistive Sensor Array”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dirty="0"/>
              <a:t>Piezoresistive Sensor Array</a:t>
            </a:r>
            <a:r>
              <a:rPr lang="ko-KR" altLang="en-US" sz="1300" dirty="0"/>
              <a:t>에서 </a:t>
            </a:r>
            <a:r>
              <a:rPr lang="en-US" altLang="ko-KR" sz="1300" dirty="0"/>
              <a:t>Multi Contact </a:t>
            </a:r>
            <a:r>
              <a:rPr lang="ko-KR" altLang="en-US" sz="1300" dirty="0"/>
              <a:t>시에 </a:t>
            </a:r>
            <a:r>
              <a:rPr lang="en-US" altLang="ko-KR" sz="1300" dirty="0"/>
              <a:t>Resolution</a:t>
            </a:r>
            <a:r>
              <a:rPr lang="ko-KR" altLang="en-US" sz="1300" dirty="0"/>
              <a:t>을 높이기 위한 </a:t>
            </a:r>
            <a:r>
              <a:rPr lang="en-US" altLang="ko-KR" sz="1300" dirty="0"/>
              <a:t>Data </a:t>
            </a:r>
            <a:r>
              <a:rPr lang="ko-KR" altLang="en-US" sz="1300" dirty="0"/>
              <a:t>처리의 </a:t>
            </a:r>
            <a:r>
              <a:rPr lang="ko-KR" altLang="en-US" sz="1300" dirty="0" err="1"/>
              <a:t>계산량이</a:t>
            </a:r>
            <a:r>
              <a:rPr lang="ko-KR" altLang="en-US" sz="1300" dirty="0"/>
              <a:t> </a:t>
            </a:r>
            <a:r>
              <a:rPr lang="en-US" altLang="ko-KR" sz="1300" dirty="0"/>
              <a:t>Exponential</a:t>
            </a:r>
            <a:r>
              <a:rPr lang="ko-KR" altLang="en-US" sz="1300" dirty="0"/>
              <a:t>하게 증가함 이해</a:t>
            </a:r>
            <a:endParaRPr lang="en-US" altLang="ko-KR" sz="1300" dirty="0"/>
          </a:p>
          <a:p>
            <a:pPr marL="457200" lvl="1" indent="0">
              <a:buNone/>
            </a:pPr>
            <a:r>
              <a:rPr lang="en-US" altLang="ko-KR" sz="1300" dirty="0"/>
              <a:t>-&gt; Data</a:t>
            </a:r>
            <a:r>
              <a:rPr lang="ko-KR" altLang="en-US" sz="1300" dirty="0"/>
              <a:t> 처리에 </a:t>
            </a:r>
            <a:r>
              <a:rPr lang="en-US" altLang="ko-KR" sz="1300" dirty="0"/>
              <a:t>DNN </a:t>
            </a:r>
            <a:r>
              <a:rPr lang="ko-KR" altLang="en-US" sz="1300" dirty="0"/>
              <a:t>필요</a:t>
            </a:r>
            <a:r>
              <a:rPr lang="en-US" altLang="ko-KR" sz="1300" dirty="0"/>
              <a:t>, </a:t>
            </a:r>
            <a:r>
              <a:rPr lang="ko-KR" altLang="en-US" sz="1300" dirty="0"/>
              <a:t>현행으로는 </a:t>
            </a:r>
            <a:r>
              <a:rPr lang="en-US" altLang="ko-KR" sz="1300" dirty="0"/>
              <a:t>RBF-NET, RNN, CNN, VGG-16 </a:t>
            </a:r>
            <a:r>
              <a:rPr lang="ko-KR" altLang="en-US" sz="1300" dirty="0"/>
              <a:t>등의 </a:t>
            </a:r>
            <a:r>
              <a:rPr lang="en-US" altLang="ko-KR" sz="1300" dirty="0"/>
              <a:t>DNN </a:t>
            </a:r>
            <a:r>
              <a:rPr lang="ko-KR" altLang="en-US" sz="1300" dirty="0"/>
              <a:t>방식이 사용됨</a:t>
            </a:r>
            <a:endParaRPr lang="en-US" altLang="ko-KR" sz="1300" dirty="0"/>
          </a:p>
          <a:p>
            <a:pPr marL="457200" lvl="1" indent="0">
              <a:buNone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dirty="0"/>
              <a:t>Array </a:t>
            </a:r>
            <a:r>
              <a:rPr lang="ko-KR" altLang="en-US" sz="1300" dirty="0"/>
              <a:t>방식의 문제점 </a:t>
            </a:r>
            <a:r>
              <a:rPr lang="en-US" altLang="ko-KR" sz="1300" dirty="0"/>
              <a:t>– Sensor</a:t>
            </a:r>
            <a:r>
              <a:rPr lang="ko-KR" altLang="en-US" sz="1300" dirty="0"/>
              <a:t>의 정 중앙에만 </a:t>
            </a:r>
            <a:r>
              <a:rPr lang="en-US" altLang="ko-KR" sz="1300" dirty="0"/>
              <a:t>Contact</a:t>
            </a:r>
            <a:r>
              <a:rPr lang="ko-KR" altLang="en-US" sz="1300" dirty="0"/>
              <a:t>가 일어나지 않음</a:t>
            </a:r>
            <a:endParaRPr lang="en-US" altLang="ko-KR" sz="1300" dirty="0"/>
          </a:p>
          <a:p>
            <a:pPr marL="457200" lvl="1" indent="0">
              <a:buNone/>
            </a:pPr>
            <a:r>
              <a:rPr lang="en-US" altLang="ko-KR" sz="1300" dirty="0"/>
              <a:t>-&gt; Resolution </a:t>
            </a:r>
            <a:r>
              <a:rPr lang="ko-KR" altLang="en-US" sz="1300" dirty="0"/>
              <a:t>높이려면 </a:t>
            </a:r>
            <a:r>
              <a:rPr lang="en-US" altLang="ko-KR" sz="1300" dirty="0"/>
              <a:t>Sensor</a:t>
            </a:r>
            <a:r>
              <a:rPr lang="ko-KR" altLang="en-US" sz="1300" dirty="0"/>
              <a:t>의 </a:t>
            </a:r>
            <a:r>
              <a:rPr lang="en-US" altLang="ko-KR" sz="1300" dirty="0"/>
              <a:t>Density</a:t>
            </a:r>
            <a:r>
              <a:rPr lang="ko-KR" altLang="en-US" sz="1300" dirty="0"/>
              <a:t>를 높여야 함 </a:t>
            </a:r>
            <a:r>
              <a:rPr lang="en-US" altLang="ko-KR" sz="1300" dirty="0"/>
              <a:t>-&gt; Wire </a:t>
            </a:r>
            <a:r>
              <a:rPr lang="ko-KR" altLang="en-US" sz="1300" dirty="0"/>
              <a:t>수의 증가 </a:t>
            </a:r>
            <a:r>
              <a:rPr lang="en-US" altLang="ko-KR" sz="1300" dirty="0"/>
              <a:t>– </a:t>
            </a:r>
            <a:r>
              <a:rPr lang="ko-KR" altLang="en-US" sz="1300" dirty="0"/>
              <a:t>한계는 있다</a:t>
            </a:r>
            <a:r>
              <a:rPr lang="en-US" altLang="ko-KR" sz="1300" dirty="0"/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dirty="0"/>
              <a:t>Human</a:t>
            </a:r>
            <a:r>
              <a:rPr lang="ko-KR" altLang="en-US" sz="1300" dirty="0"/>
              <a:t> </a:t>
            </a:r>
            <a:r>
              <a:rPr lang="en-US" altLang="ko-KR" sz="1300" dirty="0"/>
              <a:t>Error</a:t>
            </a:r>
            <a:r>
              <a:rPr lang="ko-KR" altLang="en-US" sz="1300" dirty="0"/>
              <a:t> 존재</a:t>
            </a:r>
            <a:endParaRPr lang="en-US" altLang="ko-KR" sz="1300" dirty="0"/>
          </a:p>
          <a:p>
            <a:pPr marL="800100" lvl="1" indent="-342900">
              <a:buAutoNum type="arabicPeriod"/>
            </a:pPr>
            <a:r>
              <a:rPr lang="en-US" altLang="ko-KR" sz="1300" dirty="0"/>
              <a:t>Pressed Location</a:t>
            </a:r>
            <a:r>
              <a:rPr lang="ko-KR" altLang="en-US" sz="1300" dirty="0"/>
              <a:t>이 </a:t>
            </a:r>
            <a:r>
              <a:rPr lang="en-US" altLang="ko-KR" sz="1300" dirty="0"/>
              <a:t>Shift</a:t>
            </a:r>
            <a:r>
              <a:rPr lang="ko-KR" altLang="en-US" sz="1300" dirty="0"/>
              <a:t>되거나</a:t>
            </a:r>
            <a:r>
              <a:rPr lang="en-US" altLang="ko-KR" sz="1300" dirty="0"/>
              <a:t>,</a:t>
            </a:r>
          </a:p>
          <a:p>
            <a:pPr marL="800100" lvl="1" indent="-342900">
              <a:buAutoNum type="arabicPeriod"/>
            </a:pPr>
            <a:r>
              <a:rPr lang="en-US" altLang="ko-KR" sz="1300" dirty="0"/>
              <a:t>Load Cell</a:t>
            </a:r>
            <a:r>
              <a:rPr lang="ko-KR" altLang="en-US" sz="1300" dirty="0"/>
              <a:t>이 </a:t>
            </a:r>
            <a:r>
              <a:rPr lang="en-US" altLang="ko-KR" sz="1300" dirty="0"/>
              <a:t>Tilt </a:t>
            </a:r>
            <a:r>
              <a:rPr lang="ko-KR" altLang="en-US" sz="1300" dirty="0"/>
              <a:t>하는 등의 문제</a:t>
            </a: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300" dirty="0"/>
              <a:t>고찰</a:t>
            </a:r>
            <a:r>
              <a:rPr lang="en-US" altLang="ko-KR" sz="1300" dirty="0"/>
              <a:t>:</a:t>
            </a:r>
          </a:p>
          <a:p>
            <a:pPr marL="457200" lvl="1" indent="0">
              <a:buNone/>
            </a:pPr>
            <a:r>
              <a:rPr lang="en-US" altLang="ko-KR" sz="1300" dirty="0"/>
              <a:t>Contact</a:t>
            </a:r>
            <a:r>
              <a:rPr lang="ko-KR" altLang="en-US" sz="1300" dirty="0"/>
              <a:t>시에 각 </a:t>
            </a:r>
            <a:r>
              <a:rPr lang="en-US" altLang="ko-KR" sz="1300" dirty="0"/>
              <a:t>sensor</a:t>
            </a:r>
            <a:r>
              <a:rPr lang="ko-KR" altLang="en-US" sz="1300" dirty="0"/>
              <a:t>에서 정확한 압력 값을 얻어내야 정확한 </a:t>
            </a:r>
            <a:r>
              <a:rPr lang="en-US" altLang="ko-KR" sz="1300" dirty="0"/>
              <a:t>Contact </a:t>
            </a:r>
            <a:r>
              <a:rPr lang="ko-KR" altLang="en-US" sz="1300" dirty="0"/>
              <a:t>지점을 파악할 수 있다</a:t>
            </a:r>
            <a:endParaRPr lang="en-US" altLang="ko-KR" sz="1300" dirty="0"/>
          </a:p>
          <a:p>
            <a:pPr marL="457200" lvl="1" indent="0">
              <a:buNone/>
            </a:pPr>
            <a:r>
              <a:rPr lang="en-US" altLang="ko-KR" sz="1300" dirty="0"/>
              <a:t>-&gt; </a:t>
            </a:r>
            <a:r>
              <a:rPr lang="ko-KR" altLang="en-US" sz="1300" dirty="0"/>
              <a:t>장갑에 </a:t>
            </a:r>
            <a:r>
              <a:rPr lang="en-US" altLang="ko-KR" sz="1300" dirty="0"/>
              <a:t>Tactile Sensor</a:t>
            </a:r>
            <a:r>
              <a:rPr lang="ko-KR" altLang="en-US" sz="1300" dirty="0"/>
              <a:t>를 달아 데이터를 수집할 경우</a:t>
            </a:r>
            <a:r>
              <a:rPr lang="en-US" altLang="ko-KR" sz="1300" dirty="0"/>
              <a:t>,</a:t>
            </a:r>
            <a:r>
              <a:rPr lang="ko-KR" altLang="en-US" sz="1300" dirty="0"/>
              <a:t> </a:t>
            </a:r>
            <a:r>
              <a:rPr lang="en-US" altLang="ko-KR" sz="1300" dirty="0"/>
              <a:t>Human Error</a:t>
            </a:r>
            <a:r>
              <a:rPr lang="ko-KR" altLang="en-US" sz="1300" dirty="0"/>
              <a:t>가 증폭될 수 있다</a:t>
            </a:r>
            <a:endParaRPr lang="en-US" altLang="ko-KR" sz="1300" dirty="0"/>
          </a:p>
          <a:p>
            <a:pPr marL="457200" lvl="1" indent="0">
              <a:buNone/>
            </a:pPr>
            <a:r>
              <a:rPr lang="en-US" altLang="ko-KR" sz="1300" dirty="0"/>
              <a:t>-&gt; Object</a:t>
            </a:r>
            <a:r>
              <a:rPr lang="ko-KR" altLang="en-US" sz="1300" dirty="0"/>
              <a:t>에 </a:t>
            </a:r>
            <a:r>
              <a:rPr lang="en-US" altLang="ko-KR" sz="1300" dirty="0"/>
              <a:t>Tactile Sensor</a:t>
            </a:r>
            <a:r>
              <a:rPr lang="ko-KR" altLang="en-US" sz="1300" dirty="0"/>
              <a:t>를 달아 데이터를 수집하는</a:t>
            </a:r>
            <a:r>
              <a:rPr lang="en-US" altLang="ko-KR" sz="1300" dirty="0"/>
              <a:t>, </a:t>
            </a:r>
            <a:r>
              <a:rPr lang="ko-KR" altLang="en-US" sz="1300" dirty="0"/>
              <a:t>본 연구의 지향점이 이 면에서 더 이득이 될 것이다</a:t>
            </a: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300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EB1E471E-E1B3-4F59-A77E-56CE9692F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dirty="0"/>
              <a:t>주간 </a:t>
            </a:r>
            <a:r>
              <a:rPr lang="en-US" altLang="ko-KR" dirty="0"/>
              <a:t>WORK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967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DD67BC-BAD2-4072-9403-40366ED5A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881"/>
            <a:ext cx="10515600" cy="5234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b="1" dirty="0"/>
              <a:t>7.8: </a:t>
            </a:r>
            <a:r>
              <a:rPr lang="ko-KR" altLang="en-US" sz="2000" b="1" dirty="0"/>
              <a:t>주제 이해를 위한 논문 </a:t>
            </a:r>
            <a:r>
              <a:rPr lang="en-US" altLang="ko-KR" sz="2000" b="1" dirty="0"/>
              <a:t>3</a:t>
            </a:r>
            <a:r>
              <a:rPr lang="ko-KR" altLang="en-US" sz="2000" b="1" dirty="0"/>
              <a:t>개 읽기</a:t>
            </a:r>
            <a:endParaRPr lang="en-US" altLang="ko-KR" sz="1300" dirty="0"/>
          </a:p>
          <a:p>
            <a:r>
              <a:rPr lang="en-US" altLang="ko-KR" sz="1400" dirty="0"/>
              <a:t>“Polyethylene-Carbon Composite (</a:t>
            </a:r>
            <a:r>
              <a:rPr lang="en-US" altLang="ko-KR" sz="1400" dirty="0" err="1"/>
              <a:t>Velostat</a:t>
            </a:r>
            <a:r>
              <a:rPr lang="en-US" altLang="ko-KR" sz="1400" dirty="0"/>
              <a:t>®) Based Tactile Sensor”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dirty="0"/>
              <a:t>Sensor Array</a:t>
            </a:r>
            <a:r>
              <a:rPr lang="ko-KR" altLang="en-US" sz="1300" dirty="0"/>
              <a:t>의 필요성 파악</a:t>
            </a:r>
            <a:endParaRPr lang="en-US" altLang="ko-KR" sz="1300" dirty="0"/>
          </a:p>
          <a:p>
            <a:pPr lvl="1">
              <a:buFontTx/>
              <a:buChar char="-"/>
            </a:pPr>
            <a:r>
              <a:rPr lang="ko-KR" altLang="en-US" sz="1300" dirty="0"/>
              <a:t>인접한 지역에서의 </a:t>
            </a:r>
            <a:r>
              <a:rPr lang="en-US" altLang="ko-KR" sz="1300" dirty="0"/>
              <a:t>Multi-Contact</a:t>
            </a:r>
            <a:r>
              <a:rPr lang="ko-KR" altLang="en-US" sz="1300" dirty="0"/>
              <a:t>시에 </a:t>
            </a:r>
            <a:r>
              <a:rPr lang="en-US" altLang="ko-KR" sz="1300" dirty="0"/>
              <a:t>Contact</a:t>
            </a:r>
            <a:r>
              <a:rPr lang="ko-KR" altLang="en-US" sz="1300" dirty="0"/>
              <a:t>를</a:t>
            </a:r>
            <a:r>
              <a:rPr lang="en-US" altLang="ko-KR" sz="1300" dirty="0"/>
              <a:t> </a:t>
            </a:r>
            <a:r>
              <a:rPr lang="ko-KR" altLang="en-US" sz="1300" dirty="0"/>
              <a:t>힘의 분포로 알 수 있다</a:t>
            </a:r>
            <a:r>
              <a:rPr lang="en-US" altLang="ko-KR" sz="1300" dirty="0"/>
              <a:t> -&gt; </a:t>
            </a:r>
            <a:r>
              <a:rPr lang="ko-KR" altLang="en-US" sz="1300" dirty="0"/>
              <a:t>계산을 통해 </a:t>
            </a:r>
            <a:r>
              <a:rPr lang="en-US" altLang="ko-KR" sz="1300" dirty="0"/>
              <a:t>Contact </a:t>
            </a:r>
            <a:r>
              <a:rPr lang="ko-KR" altLang="en-US" sz="1300" dirty="0"/>
              <a:t>상황에 대한 </a:t>
            </a:r>
            <a:r>
              <a:rPr lang="en-US" altLang="ko-KR" sz="1300" dirty="0"/>
              <a:t>Resolution</a:t>
            </a:r>
            <a:r>
              <a:rPr lang="ko-KR" altLang="en-US" sz="1300" dirty="0"/>
              <a:t>을 높일 수 있음</a:t>
            </a:r>
            <a:endParaRPr lang="en-US" altLang="ko-KR" sz="1300" dirty="0"/>
          </a:p>
          <a:p>
            <a:pPr lvl="1">
              <a:buFontTx/>
              <a:buChar char="-"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dirty="0" err="1"/>
              <a:t>Velostat</a:t>
            </a:r>
            <a:r>
              <a:rPr lang="ko-KR" altLang="en-US" sz="1300" dirty="0"/>
              <a:t>의 기본 원리 및 성질</a:t>
            </a:r>
            <a:endParaRPr lang="en-US" altLang="ko-KR" sz="1300" dirty="0"/>
          </a:p>
          <a:p>
            <a:pPr marL="457200" lvl="1" indent="0">
              <a:buNone/>
            </a:pPr>
            <a:r>
              <a:rPr lang="en-US" altLang="ko-KR" sz="1300" dirty="0"/>
              <a:t>-  </a:t>
            </a:r>
            <a:r>
              <a:rPr lang="ko-KR" altLang="en-US" sz="1300" dirty="0"/>
              <a:t>침투</a:t>
            </a:r>
            <a:r>
              <a:rPr lang="en-US" altLang="ko-KR" sz="1300" dirty="0"/>
              <a:t>(Percolation)</a:t>
            </a:r>
            <a:r>
              <a:rPr lang="ko-KR" altLang="en-US" sz="1300" dirty="0"/>
              <a:t>에 의한 </a:t>
            </a:r>
            <a:r>
              <a:rPr lang="en-US" altLang="ko-KR" sz="1300" dirty="0"/>
              <a:t>Polymer</a:t>
            </a:r>
            <a:r>
              <a:rPr lang="ko-KR" altLang="en-US" sz="1300" dirty="0"/>
              <a:t>의 </a:t>
            </a:r>
            <a:r>
              <a:rPr lang="en-US" altLang="ko-KR" sz="1300" dirty="0"/>
              <a:t>Conductivity </a:t>
            </a:r>
            <a:r>
              <a:rPr lang="ko-KR" altLang="en-US" sz="1300" dirty="0"/>
              <a:t>변화</a:t>
            </a:r>
            <a:endParaRPr lang="en-US" altLang="ko-KR" sz="1300" dirty="0"/>
          </a:p>
          <a:p>
            <a:pPr lvl="1">
              <a:buFontTx/>
              <a:buChar char="-"/>
            </a:pPr>
            <a:r>
              <a:rPr lang="en-US" altLang="ko-KR" sz="1300" dirty="0"/>
              <a:t>Load</a:t>
            </a:r>
            <a:r>
              <a:rPr lang="ko-KR" altLang="en-US" sz="1300" dirty="0"/>
              <a:t>가 클수록 </a:t>
            </a:r>
            <a:r>
              <a:rPr lang="en-US" altLang="ko-KR" sz="1300" dirty="0"/>
              <a:t>Conductivity</a:t>
            </a:r>
            <a:r>
              <a:rPr lang="ko-KR" altLang="en-US" sz="1300" dirty="0"/>
              <a:t>가 높아진다</a:t>
            </a:r>
            <a:endParaRPr lang="en-US" altLang="ko-KR" sz="1300" dirty="0"/>
          </a:p>
          <a:p>
            <a:pPr lvl="1">
              <a:buFontTx/>
              <a:buChar char="-"/>
            </a:pPr>
            <a:r>
              <a:rPr lang="en-US" altLang="ko-KR" sz="1300" dirty="0"/>
              <a:t>Pressure</a:t>
            </a:r>
            <a:r>
              <a:rPr lang="ko-KR" altLang="en-US" sz="1300" dirty="0"/>
              <a:t> </a:t>
            </a:r>
            <a:r>
              <a:rPr lang="en-US" altLang="ko-KR" sz="1300" dirty="0"/>
              <a:t>–</a:t>
            </a:r>
            <a:r>
              <a:rPr lang="ko-KR" altLang="en-US" sz="1300" dirty="0"/>
              <a:t> </a:t>
            </a:r>
            <a:r>
              <a:rPr lang="en-US" altLang="ko-KR" sz="1300" dirty="0"/>
              <a:t>Resistance</a:t>
            </a:r>
            <a:r>
              <a:rPr lang="ko-KR" altLang="en-US" sz="1300" dirty="0"/>
              <a:t> 관계가 </a:t>
            </a:r>
            <a:r>
              <a:rPr lang="en-US" altLang="ko-KR" sz="1300" dirty="0"/>
              <a:t>Non-linear</a:t>
            </a:r>
            <a:r>
              <a:rPr lang="ko-KR" altLang="en-US" sz="1300" dirty="0"/>
              <a:t>함 </a:t>
            </a:r>
            <a:r>
              <a:rPr lang="en-US" altLang="ko-KR" sz="1300" dirty="0"/>
              <a:t>-&gt; Data</a:t>
            </a:r>
            <a:r>
              <a:rPr lang="ko-KR" altLang="en-US" sz="1300" dirty="0"/>
              <a:t>처리에 계산이 요구된다</a:t>
            </a:r>
            <a:r>
              <a:rPr lang="en-US" altLang="ko-KR" sz="1300" dirty="0"/>
              <a:t> -&gt; CNN </a:t>
            </a:r>
            <a:r>
              <a:rPr lang="ko-KR" altLang="en-US" sz="1300" dirty="0"/>
              <a:t>사용</a:t>
            </a:r>
            <a:endParaRPr lang="en-US" altLang="ko-KR" sz="1300" dirty="0"/>
          </a:p>
          <a:p>
            <a:pPr lvl="1">
              <a:buFontTx/>
              <a:buChar char="-"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dirty="0" err="1"/>
              <a:t>Velostat</a:t>
            </a:r>
            <a:r>
              <a:rPr lang="ko-KR" altLang="en-US" sz="1300" dirty="0"/>
              <a:t>의 장단점 파악</a:t>
            </a:r>
            <a:endParaRPr lang="en-US" altLang="ko-KR" sz="1300" dirty="0"/>
          </a:p>
          <a:p>
            <a:pPr marL="457200" lvl="1" indent="0">
              <a:buNone/>
            </a:pPr>
            <a:r>
              <a:rPr lang="ko-KR" altLang="en-US" sz="1300" dirty="0"/>
              <a:t>장점</a:t>
            </a:r>
            <a:r>
              <a:rPr lang="en-US" altLang="ko-KR" sz="1300" dirty="0"/>
              <a:t>: 1. Small Dimension</a:t>
            </a:r>
          </a:p>
          <a:p>
            <a:pPr marL="457200" lvl="1" indent="0">
              <a:buNone/>
            </a:pPr>
            <a:r>
              <a:rPr lang="en-US" altLang="ko-KR" sz="1300" dirty="0"/>
              <a:t>	2. Array Sensor </a:t>
            </a:r>
            <a:r>
              <a:rPr lang="ko-KR" altLang="en-US" sz="1300" dirty="0"/>
              <a:t>만들기 용이함</a:t>
            </a:r>
            <a:endParaRPr lang="en-US" altLang="ko-KR" sz="1300" dirty="0"/>
          </a:p>
          <a:p>
            <a:pPr marL="457200" lvl="1" indent="0">
              <a:buNone/>
            </a:pPr>
            <a:r>
              <a:rPr lang="en-US" altLang="ko-KR" sz="1300" dirty="0"/>
              <a:t>	3. </a:t>
            </a:r>
            <a:r>
              <a:rPr lang="ko-KR" altLang="en-US" sz="1300" dirty="0"/>
              <a:t>원하는 형상을 만들기 쉬움</a:t>
            </a:r>
            <a:r>
              <a:rPr lang="en-US" altLang="ko-KR" sz="1300" dirty="0"/>
              <a:t>(Suitable)</a:t>
            </a:r>
          </a:p>
          <a:p>
            <a:pPr marL="457200" lvl="1" indent="0">
              <a:buNone/>
            </a:pPr>
            <a:r>
              <a:rPr lang="en-US" altLang="ko-KR" sz="1300" dirty="0"/>
              <a:t>	4. Impact Safe -&gt; </a:t>
            </a:r>
            <a:r>
              <a:rPr lang="en-US" altLang="ko-KR" sz="1300" b="1" dirty="0"/>
              <a:t>Lifelong</a:t>
            </a:r>
            <a:r>
              <a:rPr lang="en-US" altLang="ko-KR" sz="1300" dirty="0"/>
              <a:t>(Repeatability) </a:t>
            </a:r>
          </a:p>
          <a:p>
            <a:pPr marL="457200" lvl="1" indent="0">
              <a:buNone/>
            </a:pPr>
            <a:r>
              <a:rPr lang="en-US" altLang="ko-KR" sz="1300" dirty="0"/>
              <a:t>	5. </a:t>
            </a:r>
            <a:r>
              <a:rPr lang="en-US" altLang="ko-KR" sz="1300" b="1" dirty="0"/>
              <a:t>Reliable Sensor</a:t>
            </a:r>
          </a:p>
          <a:p>
            <a:pPr marL="457200" lvl="1" indent="0">
              <a:buNone/>
            </a:pPr>
            <a:r>
              <a:rPr lang="en-US" altLang="ko-KR" sz="1300" b="1" dirty="0"/>
              <a:t>	</a:t>
            </a:r>
            <a:r>
              <a:rPr lang="en-US" altLang="ko-KR" sz="1300" dirty="0"/>
              <a:t>6. Low-Cost</a:t>
            </a:r>
          </a:p>
          <a:p>
            <a:pPr marL="457200" lvl="1" indent="0">
              <a:buNone/>
            </a:pPr>
            <a:r>
              <a:rPr lang="en-US" altLang="ko-KR" sz="1300" dirty="0"/>
              <a:t>	7. Flexible</a:t>
            </a:r>
          </a:p>
          <a:p>
            <a:pPr marL="457200" lvl="1" indent="0">
              <a:buNone/>
            </a:pPr>
            <a:r>
              <a:rPr lang="ko-KR" altLang="en-US" sz="1300" dirty="0"/>
              <a:t>단점</a:t>
            </a:r>
            <a:r>
              <a:rPr lang="en-US" altLang="ko-KR" sz="1300" dirty="0"/>
              <a:t>: </a:t>
            </a:r>
            <a:r>
              <a:rPr lang="ko-KR" altLang="en-US" sz="1300" dirty="0"/>
              <a:t>매 구동 전</a:t>
            </a:r>
            <a:r>
              <a:rPr lang="en-US" altLang="ko-KR" sz="1300" dirty="0"/>
              <a:t>, Cyclic Treatment</a:t>
            </a:r>
            <a:r>
              <a:rPr lang="ko-KR" altLang="en-US" sz="1300" dirty="0"/>
              <a:t>가 요구된다</a:t>
            </a:r>
            <a:endParaRPr lang="en-US" altLang="ko-KR" sz="1300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EB1E471E-E1B3-4F59-A77E-56CE9692F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dirty="0"/>
              <a:t>주간 </a:t>
            </a:r>
            <a:r>
              <a:rPr lang="en-US" altLang="ko-KR" dirty="0"/>
              <a:t>WORK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37686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DD67BC-BAD2-4072-9403-40366ED5A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882"/>
            <a:ext cx="10515600" cy="50105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b="1" dirty="0"/>
              <a:t>7.8: </a:t>
            </a:r>
            <a:r>
              <a:rPr lang="ko-KR" altLang="en-US" sz="2000" b="1" dirty="0"/>
              <a:t>주제 이해를 위한 논문 </a:t>
            </a:r>
            <a:r>
              <a:rPr lang="en-US" altLang="ko-KR" sz="2000" b="1" dirty="0"/>
              <a:t>3</a:t>
            </a:r>
            <a:r>
              <a:rPr lang="ko-KR" altLang="en-US" sz="2000" b="1" dirty="0"/>
              <a:t>개 읽기</a:t>
            </a:r>
          </a:p>
          <a:p>
            <a:r>
              <a:rPr lang="en-US" altLang="ko-KR" sz="1400" dirty="0"/>
              <a:t>“Learning the signatures of the human grasp using a scalable tactile glove”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dirty="0"/>
              <a:t>Grasping</a:t>
            </a:r>
            <a:r>
              <a:rPr lang="ko-KR" altLang="en-US" sz="1300" dirty="0"/>
              <a:t>에 있어</a:t>
            </a:r>
            <a:r>
              <a:rPr lang="en-US" altLang="ko-KR" sz="1300" dirty="0"/>
              <a:t>, </a:t>
            </a:r>
            <a:r>
              <a:rPr lang="ko-KR" altLang="en-US" sz="1300" dirty="0"/>
              <a:t>촉각</a:t>
            </a:r>
            <a:r>
              <a:rPr lang="en-US" altLang="ko-KR" sz="1300" dirty="0"/>
              <a:t>(Tactile) </a:t>
            </a:r>
            <a:r>
              <a:rPr lang="ko-KR" altLang="en-US" sz="1300" dirty="0"/>
              <a:t>정보에 의한 분석의 필요성</a:t>
            </a:r>
            <a:endParaRPr lang="en-US" altLang="ko-KR" sz="1300" dirty="0"/>
          </a:p>
          <a:p>
            <a:pPr lvl="1">
              <a:buFontTx/>
              <a:buChar char="-"/>
            </a:pPr>
            <a:r>
              <a:rPr lang="ko-KR" altLang="en-US" sz="1300" dirty="0"/>
              <a:t>사람이 촉각정보를 </a:t>
            </a:r>
            <a:r>
              <a:rPr lang="en-US" altLang="ko-KR" sz="1300" dirty="0"/>
              <a:t>Grasping </a:t>
            </a:r>
            <a:r>
              <a:rPr lang="ko-KR" altLang="en-US" sz="1300" dirty="0"/>
              <a:t>하는데 사용하는지에 대한 여부 파악 </a:t>
            </a:r>
            <a:r>
              <a:rPr lang="en-US" altLang="ko-KR" sz="1300" dirty="0"/>
              <a:t>X</a:t>
            </a:r>
          </a:p>
          <a:p>
            <a:pPr lvl="1">
              <a:buFontTx/>
              <a:buChar char="-"/>
            </a:pPr>
            <a:r>
              <a:rPr lang="ko-KR" altLang="en-US" sz="1300" dirty="0"/>
              <a:t>촉각정보를 이용해 어떤 식으로 </a:t>
            </a:r>
            <a:r>
              <a:rPr lang="en-US" altLang="ko-KR" sz="1300" dirty="0"/>
              <a:t>Object</a:t>
            </a:r>
            <a:r>
              <a:rPr lang="ko-KR" altLang="en-US" sz="1300" dirty="0"/>
              <a:t>를 식별할 수 있는지에 대한 정보 파악 </a:t>
            </a:r>
            <a:r>
              <a:rPr lang="en-US" altLang="ko-KR" sz="1300" dirty="0"/>
              <a:t>X</a:t>
            </a:r>
          </a:p>
          <a:p>
            <a:pPr lvl="1">
              <a:buFontTx/>
              <a:buChar char="-"/>
            </a:pPr>
            <a:r>
              <a:rPr lang="ko-KR" altLang="en-US" sz="1300" dirty="0"/>
              <a:t>기존 </a:t>
            </a:r>
            <a:r>
              <a:rPr lang="en-US" altLang="ko-KR" sz="1300" dirty="0"/>
              <a:t>Dataset</a:t>
            </a:r>
            <a:r>
              <a:rPr lang="ko-KR" altLang="en-US" sz="1300" dirty="0"/>
              <a:t>이 충분히 갖춰져 있지 않음</a:t>
            </a:r>
            <a:endParaRPr lang="en-US" altLang="ko-KR" sz="900" dirty="0"/>
          </a:p>
          <a:p>
            <a:pPr marL="457200" lvl="1" indent="0">
              <a:buNone/>
            </a:pPr>
            <a:r>
              <a:rPr lang="en-US" altLang="ko-KR" sz="1300" dirty="0"/>
              <a:t>	= </a:t>
            </a:r>
            <a:r>
              <a:rPr lang="ko-KR" altLang="en-US" sz="1300" b="1" dirty="0"/>
              <a:t>본 연구의 필요성</a:t>
            </a:r>
            <a:r>
              <a:rPr lang="en-US" altLang="ko-KR" sz="1300" b="1" dirty="0"/>
              <a:t>!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dirty="0"/>
              <a:t>STAG(Scalable Tactile Glove)</a:t>
            </a:r>
            <a:r>
              <a:rPr lang="ko-KR" altLang="en-US" sz="1300" dirty="0"/>
              <a:t>에서의 데이터 처리법</a:t>
            </a:r>
            <a:r>
              <a:rPr lang="en-US" altLang="ko-KR" sz="1300" dirty="0"/>
              <a:t>:</a:t>
            </a:r>
          </a:p>
          <a:p>
            <a:pPr marL="457200" lvl="1" indent="0">
              <a:buNone/>
            </a:pPr>
            <a:r>
              <a:rPr lang="ko-KR" altLang="en-US" sz="1300" dirty="0"/>
              <a:t>촉각 정보를 통한 </a:t>
            </a:r>
            <a:r>
              <a:rPr lang="en-US" altLang="ko-KR" sz="1300" dirty="0"/>
              <a:t>Tactile Map </a:t>
            </a:r>
            <a:r>
              <a:rPr lang="ko-KR" altLang="en-US" sz="1300" dirty="0"/>
              <a:t>구상 </a:t>
            </a:r>
            <a:r>
              <a:rPr lang="en-US" altLang="ko-KR" sz="1300" dirty="0"/>
              <a:t>-&gt; CNN </a:t>
            </a:r>
            <a:r>
              <a:rPr lang="ko-KR" altLang="en-US" sz="1300" dirty="0"/>
              <a:t>방식의 데이터 처리 </a:t>
            </a:r>
            <a:r>
              <a:rPr lang="en-US" altLang="ko-KR" sz="1300" dirty="0"/>
              <a:t>-&gt; </a:t>
            </a:r>
            <a:r>
              <a:rPr lang="ko-KR" altLang="en-US" sz="1300" dirty="0"/>
              <a:t>촉각 정보 파악 </a:t>
            </a:r>
            <a:r>
              <a:rPr lang="en-US" altLang="ko-KR" sz="1300" dirty="0"/>
              <a:t>+ </a:t>
            </a:r>
            <a:r>
              <a:rPr lang="ko-KR" altLang="en-US" sz="1300" dirty="0"/>
              <a:t>물체 인식</a:t>
            </a:r>
            <a:endParaRPr lang="en-US" altLang="ko-KR" sz="1300" dirty="0"/>
          </a:p>
          <a:p>
            <a:pPr marL="457200" lvl="1" indent="0">
              <a:buNone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dirty="0"/>
              <a:t>Auxetic Structure</a:t>
            </a:r>
            <a:r>
              <a:rPr lang="ko-KR" altLang="en-US" sz="1300" dirty="0"/>
              <a:t> </a:t>
            </a:r>
            <a:r>
              <a:rPr lang="en-US" altLang="ko-KR" sz="1300" dirty="0"/>
              <a:t>–</a:t>
            </a:r>
            <a:r>
              <a:rPr lang="ko-KR" altLang="en-US" sz="1300" dirty="0"/>
              <a:t> 신축성을 높일 수 있다</a:t>
            </a:r>
            <a:endParaRPr lang="en-US" altLang="ko-KR" sz="1300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EB1E471E-E1B3-4F59-A77E-56CE9692F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dirty="0"/>
              <a:t>주간 </a:t>
            </a:r>
            <a:r>
              <a:rPr lang="en-US" altLang="ko-KR" dirty="0"/>
              <a:t>WORK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8468CC8-B142-4103-8239-0EC755E94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2113" y="5088388"/>
            <a:ext cx="2205009" cy="147103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7F6A406-702C-4E8A-80CA-FE743B7A15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203" t="20171" r="18009" b="12479"/>
          <a:stretch/>
        </p:blipFill>
        <p:spPr>
          <a:xfrm>
            <a:off x="4284139" y="5088388"/>
            <a:ext cx="1465384" cy="147286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F811AD3-889E-42CA-8459-DBD1ACD4C5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789" t="22585" r="10002" b="11847"/>
          <a:stretch/>
        </p:blipFill>
        <p:spPr>
          <a:xfrm>
            <a:off x="9072880" y="2362955"/>
            <a:ext cx="1941171" cy="229102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1474F8E-D1A1-4616-A1B1-243C482CB71F}"/>
              </a:ext>
            </a:extLst>
          </p:cNvPr>
          <p:cNvSpPr txBox="1"/>
          <p:nvPr/>
        </p:nvSpPr>
        <p:spPr>
          <a:xfrm>
            <a:off x="9465285" y="2070567"/>
            <a:ext cx="115636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00" b="1" dirty="0">
                <a:solidFill>
                  <a:prstClr val="black"/>
                </a:solidFill>
              </a:rPr>
              <a:t>STAG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3ABF75-D9E3-4EA3-8A0C-63D6B600FFC8}"/>
              </a:ext>
            </a:extLst>
          </p:cNvPr>
          <p:cNvSpPr txBox="1"/>
          <p:nvPr/>
        </p:nvSpPr>
        <p:spPr>
          <a:xfrm>
            <a:off x="4782292" y="4782745"/>
            <a:ext cx="229964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00" b="1" dirty="0">
                <a:solidFill>
                  <a:prstClr val="black"/>
                </a:solidFill>
              </a:rPr>
              <a:t>Auxetic Structure</a:t>
            </a:r>
          </a:p>
        </p:txBody>
      </p:sp>
    </p:spTree>
    <p:extLst>
      <p:ext uri="{BB962C8B-B14F-4D97-AF65-F5344CB8AC3E}">
        <p14:creationId xmlns:p14="http://schemas.microsoft.com/office/powerpoint/2010/main" val="3338944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DD67BC-BAD2-4072-9403-40366ED5A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882"/>
            <a:ext cx="10515600" cy="50105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b="1" dirty="0"/>
              <a:t>7.9: </a:t>
            </a:r>
            <a:r>
              <a:rPr lang="ko-KR" altLang="en-US" sz="2000" b="1" dirty="0"/>
              <a:t>센서 모델 디자인을 위한 논문 </a:t>
            </a:r>
            <a:r>
              <a:rPr lang="en-US" altLang="ko-KR" sz="2000" b="1" dirty="0"/>
              <a:t>2</a:t>
            </a:r>
            <a:r>
              <a:rPr lang="ko-KR" altLang="en-US" sz="2000" b="1" dirty="0"/>
              <a:t>개 읽기</a:t>
            </a:r>
          </a:p>
          <a:p>
            <a:r>
              <a:rPr lang="en-US" altLang="ko-KR" sz="1400" dirty="0"/>
              <a:t>“Electronic hardware design of a low cost tactile sensor device for physical Human-Robot Interactions”</a:t>
            </a: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b="1" dirty="0"/>
              <a:t>EIT(Electrical Impedance Tomography)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dirty="0"/>
              <a:t>Resistance Distribution γ</a:t>
            </a:r>
            <a:r>
              <a:rPr lang="ko-KR" altLang="en-US" sz="1300" dirty="0"/>
              <a:t>의 </a:t>
            </a:r>
            <a:r>
              <a:rPr lang="ko-KR" altLang="en-US" sz="1300" dirty="0" err="1"/>
              <a:t>추정법</a:t>
            </a:r>
            <a:r>
              <a:rPr lang="en-US" altLang="ko-KR" sz="1300" dirty="0"/>
              <a:t> - </a:t>
            </a:r>
            <a:r>
              <a:rPr lang="en-US" altLang="ko-KR" sz="1300" b="1" dirty="0"/>
              <a:t>“Neighboring</a:t>
            </a:r>
            <a:r>
              <a:rPr lang="ko-KR" altLang="en-US" sz="1300" b="1" dirty="0"/>
              <a:t> </a:t>
            </a:r>
            <a:r>
              <a:rPr lang="en-US" altLang="ko-KR" sz="1300" b="1" dirty="0"/>
              <a:t>Method”</a:t>
            </a:r>
            <a:r>
              <a:rPr lang="en-US" altLang="ko-KR" sz="1300" dirty="0"/>
              <a:t>:</a:t>
            </a:r>
          </a:p>
          <a:p>
            <a:pPr marL="457200" lvl="1" indent="0">
              <a:buNone/>
            </a:pPr>
            <a:r>
              <a:rPr lang="ko-KR" altLang="en-US" sz="1300" dirty="0"/>
              <a:t>  여러 개의 전극을 부착한 후</a:t>
            </a:r>
            <a:r>
              <a:rPr lang="en-US" altLang="ko-KR" sz="1300" dirty="0"/>
              <a:t>, </a:t>
            </a:r>
            <a:r>
              <a:rPr lang="ko-KR" altLang="en-US" sz="1300" dirty="0"/>
              <a:t>인접한 전극마다 전류를 흘려주며 나머지 </a:t>
            </a:r>
            <a:r>
              <a:rPr lang="ko-KR" altLang="en-US" sz="1300" dirty="0" err="1"/>
              <a:t>전극들에서</a:t>
            </a:r>
            <a:r>
              <a:rPr lang="ko-KR" altLang="en-US" sz="1300" dirty="0"/>
              <a:t> 인접한 두 전극 사이의 전압 값들을 얻어냄</a:t>
            </a:r>
            <a:endParaRPr lang="en-US" altLang="ko-KR" sz="1300" dirty="0"/>
          </a:p>
          <a:p>
            <a:pPr marL="457200" lvl="1" indent="0">
              <a:buNone/>
            </a:pPr>
            <a:r>
              <a:rPr lang="ko-KR" altLang="en-US" sz="1300" dirty="0"/>
              <a:t>  이 </a:t>
            </a:r>
            <a:r>
              <a:rPr lang="en-US" altLang="ko-KR" sz="1300" dirty="0" err="1"/>
              <a:t>Vm</a:t>
            </a:r>
            <a:r>
              <a:rPr lang="en-US" altLang="ko-KR" sz="1300" dirty="0"/>
              <a:t> </a:t>
            </a:r>
            <a:r>
              <a:rPr lang="ko-KR" altLang="en-US" sz="1300" dirty="0"/>
              <a:t>값을 통해</a:t>
            </a:r>
            <a:r>
              <a:rPr lang="en-US" altLang="ko-KR" sz="1300" dirty="0"/>
              <a:t>, Newton’s</a:t>
            </a:r>
            <a:r>
              <a:rPr lang="ko-KR" altLang="en-US" sz="1300" dirty="0"/>
              <a:t> </a:t>
            </a:r>
            <a:r>
              <a:rPr lang="en-US" altLang="ko-KR" sz="1300" dirty="0"/>
              <a:t>Iterative</a:t>
            </a:r>
            <a:r>
              <a:rPr lang="ko-KR" altLang="en-US" sz="1300" dirty="0"/>
              <a:t> </a:t>
            </a:r>
            <a:r>
              <a:rPr lang="en-US" altLang="ko-KR" sz="1300" dirty="0"/>
              <a:t>Method</a:t>
            </a:r>
            <a:r>
              <a:rPr lang="ko-KR" altLang="en-US" sz="1300" dirty="0"/>
              <a:t>를 이용하여 </a:t>
            </a:r>
            <a:r>
              <a:rPr lang="en-US" altLang="ko-KR" sz="1300" dirty="0"/>
              <a:t>Vi</a:t>
            </a:r>
            <a:r>
              <a:rPr lang="ko-KR" altLang="en-US" sz="1300" dirty="0"/>
              <a:t>가 </a:t>
            </a:r>
            <a:r>
              <a:rPr lang="en-US" altLang="ko-KR" sz="1300" dirty="0" err="1"/>
              <a:t>Vm</a:t>
            </a:r>
            <a:r>
              <a:rPr lang="ko-KR" altLang="en-US" sz="1300" dirty="0"/>
              <a:t>에 수렴하는</a:t>
            </a:r>
            <a:r>
              <a:rPr lang="en-US" altLang="ko-KR" sz="1300" dirty="0"/>
              <a:t> </a:t>
            </a:r>
            <a:r>
              <a:rPr lang="en-US" altLang="ko-KR" sz="1300" dirty="0" err="1"/>
              <a:t>γi</a:t>
            </a:r>
            <a:r>
              <a:rPr lang="ko-KR" altLang="en-US" sz="1300" dirty="0"/>
              <a:t>를 </a:t>
            </a:r>
            <a:r>
              <a:rPr lang="ko-KR" altLang="en-US" sz="1300" dirty="0" err="1"/>
              <a:t>추정해냄</a:t>
            </a: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dirty="0"/>
              <a:t>Resistance Distribution γ</a:t>
            </a:r>
            <a:r>
              <a:rPr lang="ko-KR" altLang="en-US" sz="1300" dirty="0"/>
              <a:t>를 이용한 위치 </a:t>
            </a:r>
            <a:r>
              <a:rPr lang="ko-KR" altLang="en-US" sz="1300" dirty="0" err="1"/>
              <a:t>추정법</a:t>
            </a:r>
            <a:r>
              <a:rPr lang="en-US" altLang="ko-KR" sz="1300" dirty="0"/>
              <a:t>:</a:t>
            </a:r>
          </a:p>
          <a:p>
            <a:pPr marL="457200" lvl="1" indent="0">
              <a:buNone/>
            </a:pPr>
            <a:r>
              <a:rPr lang="en-US" altLang="ko-KR" sz="1300" dirty="0"/>
              <a:t>  MATLAB</a:t>
            </a:r>
            <a:r>
              <a:rPr lang="ko-KR" altLang="en-US" sz="1300" dirty="0"/>
              <a:t>의 </a:t>
            </a:r>
            <a:r>
              <a:rPr lang="en-US" altLang="ko-KR" sz="1300" b="1" dirty="0"/>
              <a:t>EIDORS</a:t>
            </a:r>
            <a:r>
              <a:rPr lang="en-US" altLang="ko-KR" sz="1300" dirty="0"/>
              <a:t>(Electrical Impedance and Diffused Optical Reconstruction Software) Tool </a:t>
            </a:r>
            <a:r>
              <a:rPr lang="ko-KR" altLang="en-US" sz="1300" dirty="0"/>
              <a:t>이용</a:t>
            </a:r>
            <a:endParaRPr lang="en-US" altLang="ko-KR" sz="1300" dirty="0"/>
          </a:p>
          <a:p>
            <a:pPr marL="457200" lvl="1" indent="0">
              <a:buNone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dirty="0" err="1"/>
              <a:t>Velostat</a:t>
            </a:r>
            <a:r>
              <a:rPr lang="en-US" altLang="ko-KR" sz="1300" dirty="0"/>
              <a:t> </a:t>
            </a:r>
            <a:r>
              <a:rPr lang="ko-KR" altLang="en-US" sz="1300" dirty="0"/>
              <a:t>사용 </a:t>
            </a:r>
            <a:r>
              <a:rPr lang="en-US" altLang="ko-KR" sz="1300" dirty="0"/>
              <a:t>Tactile Sensor</a:t>
            </a:r>
            <a:r>
              <a:rPr lang="ko-KR" altLang="en-US" sz="1300" dirty="0"/>
              <a:t>에서 보완해야할 점</a:t>
            </a:r>
            <a:endParaRPr lang="en-US" altLang="ko-KR" sz="1300" dirty="0"/>
          </a:p>
          <a:p>
            <a:pPr marL="457200" lvl="1" indent="0">
              <a:buNone/>
            </a:pPr>
            <a:r>
              <a:rPr lang="en-US" altLang="ko-KR" sz="1300" dirty="0"/>
              <a:t>  </a:t>
            </a:r>
            <a:r>
              <a:rPr lang="ko-KR" altLang="en-US" sz="1300" dirty="0"/>
              <a:t>비전도성 물체의 </a:t>
            </a:r>
            <a:r>
              <a:rPr lang="en-US" altLang="ko-KR" sz="1300" dirty="0"/>
              <a:t>Contact</a:t>
            </a:r>
            <a:r>
              <a:rPr lang="ko-KR" altLang="en-US" sz="1300" dirty="0"/>
              <a:t>에 의한 저항 변화 정도는 측정하기 어렵다</a:t>
            </a:r>
            <a:r>
              <a:rPr lang="en-US" altLang="ko-KR" sz="1300" dirty="0"/>
              <a:t>!</a:t>
            </a:r>
          </a:p>
          <a:p>
            <a:pPr marL="457200" lvl="1" indent="0">
              <a:buNone/>
            </a:pPr>
            <a:r>
              <a:rPr lang="en-US" altLang="ko-KR" sz="1300" dirty="0"/>
              <a:t>	-&gt; </a:t>
            </a:r>
            <a:r>
              <a:rPr lang="ko-KR" altLang="en-US" sz="1300" dirty="0"/>
              <a:t>비전도성 </a:t>
            </a:r>
            <a:r>
              <a:rPr lang="en-US" altLang="ko-KR" sz="1300" dirty="0"/>
              <a:t>Contact</a:t>
            </a:r>
            <a:r>
              <a:rPr lang="ko-KR" altLang="en-US" sz="1300" dirty="0"/>
              <a:t>이 아니도록</a:t>
            </a:r>
            <a:r>
              <a:rPr lang="en-US" altLang="ko-KR" sz="1300" dirty="0"/>
              <a:t>, </a:t>
            </a:r>
            <a:r>
              <a:rPr lang="en-US" altLang="ko-KR" sz="1300" dirty="0" err="1"/>
              <a:t>Velostat</a:t>
            </a:r>
            <a:r>
              <a:rPr lang="ko-KR" altLang="en-US" sz="1300" dirty="0"/>
              <a:t>의 표면에 전도성 막</a:t>
            </a:r>
            <a:r>
              <a:rPr lang="en-US" altLang="ko-KR" sz="1300" dirty="0"/>
              <a:t> (ex. Aluminum Laminated Fabric)</a:t>
            </a:r>
            <a:r>
              <a:rPr lang="ko-KR" altLang="en-US" sz="1300" dirty="0"/>
              <a:t>을 부착해줘야 한다</a:t>
            </a:r>
            <a:r>
              <a:rPr lang="en-US" altLang="ko-KR" sz="1300" dirty="0"/>
              <a:t>!</a:t>
            </a:r>
          </a:p>
          <a:p>
            <a:pPr marL="457200" lvl="1" indent="0">
              <a:buNone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dirty="0" err="1"/>
              <a:t>Impedence</a:t>
            </a:r>
            <a:r>
              <a:rPr lang="ko-KR" altLang="en-US" sz="1300" dirty="0"/>
              <a:t>에 대한 식견</a:t>
            </a:r>
            <a:r>
              <a:rPr lang="en-US" altLang="ko-KR" sz="1300" dirty="0"/>
              <a:t>:</a:t>
            </a:r>
          </a:p>
          <a:p>
            <a:pPr marL="457200" lvl="1" indent="0">
              <a:buNone/>
            </a:pPr>
            <a:r>
              <a:rPr lang="en-US" altLang="ko-KR" sz="1300" dirty="0"/>
              <a:t>  R, L, C</a:t>
            </a:r>
            <a:r>
              <a:rPr lang="ko-KR" altLang="en-US" sz="1300" dirty="0"/>
              <a:t>에서 </a:t>
            </a:r>
            <a:r>
              <a:rPr lang="en-US" altLang="ko-KR" sz="1300" dirty="0"/>
              <a:t>R(time-invariant)</a:t>
            </a:r>
            <a:r>
              <a:rPr lang="ko-KR" altLang="en-US" sz="1300" dirty="0"/>
              <a:t>만으로도 위치 추정이 가능하다</a:t>
            </a:r>
            <a:r>
              <a:rPr lang="en-US" altLang="ko-KR" sz="1300" dirty="0"/>
              <a:t>! </a:t>
            </a:r>
            <a:r>
              <a:rPr lang="ko-KR" altLang="en-US" sz="1300" dirty="0"/>
              <a:t>본 연구에서도 가능할 것으로 가정하고 제작해보자</a:t>
            </a:r>
            <a:r>
              <a:rPr lang="en-US" altLang="ko-KR" sz="1300" dirty="0"/>
              <a:t>!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300" dirty="0"/>
              <a:t>제작 </a:t>
            </a:r>
            <a:r>
              <a:rPr lang="en-US" altLang="ko-KR" sz="1300" dirty="0"/>
              <a:t>Scale</a:t>
            </a:r>
            <a:r>
              <a:rPr lang="ko-KR" altLang="en-US" sz="1300" dirty="0"/>
              <a:t>에서</a:t>
            </a:r>
            <a:r>
              <a:rPr lang="en-US" altLang="ko-KR" sz="1300" dirty="0"/>
              <a:t> </a:t>
            </a:r>
            <a:r>
              <a:rPr lang="ko-KR" altLang="en-US" sz="1300" dirty="0"/>
              <a:t>얻은 식견</a:t>
            </a: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300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EB1E471E-E1B3-4F59-A77E-56CE9692F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dirty="0"/>
              <a:t>주간 </a:t>
            </a:r>
            <a:r>
              <a:rPr lang="en-US" altLang="ko-KR" dirty="0"/>
              <a:t>WORK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7941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DD67BC-BAD2-4072-9403-40366ED5A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882"/>
            <a:ext cx="10515600" cy="50105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b="1" dirty="0"/>
              <a:t>7.9: </a:t>
            </a:r>
            <a:r>
              <a:rPr lang="ko-KR" altLang="en-US" sz="2000" b="1" dirty="0"/>
              <a:t>센서 모델 디자인을 위한 논문 </a:t>
            </a:r>
            <a:r>
              <a:rPr lang="en-US" altLang="ko-KR" sz="2000" b="1" dirty="0"/>
              <a:t>2</a:t>
            </a:r>
            <a:r>
              <a:rPr lang="ko-KR" altLang="en-US" sz="2000" b="1" dirty="0"/>
              <a:t>개 읽기</a:t>
            </a:r>
          </a:p>
          <a:p>
            <a:r>
              <a:rPr lang="en-US" altLang="ko-KR" sz="1400" dirty="0"/>
              <a:t>“</a:t>
            </a:r>
            <a:r>
              <a:rPr lang="en-US" altLang="ko-KR" sz="1400" dirty="0" err="1"/>
              <a:t>Electrick</a:t>
            </a:r>
            <a:r>
              <a:rPr lang="en-US" altLang="ko-KR" sz="1400" dirty="0"/>
              <a:t>: Low-Cost Touch Sensing Using Electric Field Tomography”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300" dirty="0"/>
              <a:t>다양한 </a:t>
            </a:r>
            <a:r>
              <a:rPr lang="en-US" altLang="ko-KR" sz="1300" dirty="0"/>
              <a:t>Figure </a:t>
            </a:r>
            <a:r>
              <a:rPr lang="ko-KR" altLang="en-US" sz="1300" dirty="0"/>
              <a:t>제작 가능 확인</a:t>
            </a: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300" dirty="0"/>
              <a:t>다양한 </a:t>
            </a:r>
            <a:r>
              <a:rPr lang="en-US" altLang="ko-KR" sz="1300" dirty="0"/>
              <a:t>Manufacturing </a:t>
            </a:r>
            <a:r>
              <a:rPr lang="ko-KR" altLang="en-US" sz="1300" dirty="0"/>
              <a:t>가능 확인 </a:t>
            </a:r>
            <a:r>
              <a:rPr lang="en-US" altLang="ko-KR" sz="1300" dirty="0"/>
              <a:t>– 3D printing, Fabrication, Spray, etc.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b="1" dirty="0"/>
              <a:t>Number</a:t>
            </a:r>
            <a:r>
              <a:rPr lang="ko-KR" altLang="en-US" sz="1300" b="1" dirty="0"/>
              <a:t> </a:t>
            </a:r>
            <a:r>
              <a:rPr lang="en-US" altLang="ko-KR" sz="1300" b="1" dirty="0"/>
              <a:t>of</a:t>
            </a:r>
            <a:r>
              <a:rPr lang="ko-KR" altLang="en-US" sz="1300" b="1" dirty="0"/>
              <a:t> </a:t>
            </a:r>
            <a:r>
              <a:rPr lang="en-US" altLang="ko-KR" sz="1300" b="1" dirty="0"/>
              <a:t>Electrodes</a:t>
            </a:r>
            <a:r>
              <a:rPr lang="en-US" altLang="ko-KR" sz="1300" dirty="0"/>
              <a:t>:</a:t>
            </a:r>
            <a:r>
              <a:rPr lang="ko-KR" altLang="en-US" sz="1300" dirty="0"/>
              <a:t> </a:t>
            </a:r>
            <a:r>
              <a:rPr lang="en-US" altLang="ko-KR" sz="1300" dirty="0"/>
              <a:t>8 : 16 : 32 (30cm * 30cm)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b="1" dirty="0"/>
              <a:t>Material:</a:t>
            </a:r>
            <a:r>
              <a:rPr lang="en-US" altLang="ko-KR" sz="1300" dirty="0"/>
              <a:t> </a:t>
            </a:r>
            <a:r>
              <a:rPr lang="en-US" altLang="ko-KR" sz="1300" dirty="0" err="1"/>
              <a:t>Velostat</a:t>
            </a:r>
            <a:r>
              <a:rPr lang="en-US" altLang="ko-KR" sz="1300" dirty="0"/>
              <a:t> – Carbon spray – Carbon ABS </a:t>
            </a:r>
            <a:r>
              <a:rPr lang="ko-KR" altLang="en-US" sz="1300" dirty="0"/>
              <a:t>비교 </a:t>
            </a:r>
            <a:r>
              <a:rPr lang="en-US" altLang="ko-KR" sz="1300" dirty="0"/>
              <a:t>(15cm * 15cm)</a:t>
            </a:r>
          </a:p>
          <a:p>
            <a:pPr marL="457200" lvl="1" indent="0">
              <a:buNone/>
            </a:pPr>
            <a:r>
              <a:rPr lang="en-US" altLang="ko-KR" sz="1300" dirty="0"/>
              <a:t>  </a:t>
            </a:r>
            <a:r>
              <a:rPr lang="en-US" altLang="ko-KR" sz="1300" dirty="0" err="1"/>
              <a:t>Velostat</a:t>
            </a:r>
            <a:r>
              <a:rPr lang="ko-KR" altLang="en-US" sz="1300" dirty="0"/>
              <a:t>이 가장 우수함</a:t>
            </a:r>
            <a:r>
              <a:rPr lang="en-US" altLang="ko-KR" sz="1300" dirty="0"/>
              <a:t>: </a:t>
            </a:r>
            <a:r>
              <a:rPr lang="ko-KR" altLang="en-US" sz="1300" dirty="0"/>
              <a:t>산업적으로 제조된 물질이기 때문으로 추측</a:t>
            </a:r>
            <a:r>
              <a:rPr lang="en-US" altLang="ko-KR" sz="1300" dirty="0"/>
              <a:t>(</a:t>
            </a:r>
            <a:r>
              <a:rPr lang="ko-KR" altLang="en-US" sz="1300" dirty="0"/>
              <a:t>논문 견해</a:t>
            </a:r>
            <a:r>
              <a:rPr lang="en-US" altLang="ko-KR" sz="1300" dirty="0"/>
              <a:t>)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300" dirty="0">
              <a:solidFill>
                <a:prstClr val="black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b="1" dirty="0">
                <a:solidFill>
                  <a:prstClr val="black"/>
                </a:solidFill>
              </a:rPr>
              <a:t>Surface Size:</a:t>
            </a:r>
            <a:r>
              <a:rPr lang="en-US" altLang="ko-KR" sz="1300" dirty="0">
                <a:solidFill>
                  <a:prstClr val="black"/>
                </a:solidFill>
              </a:rPr>
              <a:t> </a:t>
            </a:r>
            <a:r>
              <a:rPr lang="ko-KR" altLang="en-US" sz="1300" dirty="0">
                <a:solidFill>
                  <a:prstClr val="black"/>
                </a:solidFill>
              </a:rPr>
              <a:t>전극은 각 변당 </a:t>
            </a:r>
            <a:r>
              <a:rPr lang="en-US" altLang="ko-KR" sz="1300" dirty="0">
                <a:solidFill>
                  <a:prstClr val="black"/>
                </a:solidFill>
              </a:rPr>
              <a:t>4</a:t>
            </a:r>
            <a:r>
              <a:rPr lang="ko-KR" altLang="en-US" sz="1300" dirty="0">
                <a:solidFill>
                  <a:prstClr val="black"/>
                </a:solidFill>
              </a:rPr>
              <a:t>개씩</a:t>
            </a:r>
            <a:r>
              <a:rPr lang="en-US" altLang="ko-KR" sz="1300" dirty="0">
                <a:solidFill>
                  <a:prstClr val="black"/>
                </a:solidFill>
              </a:rPr>
              <a:t>, </a:t>
            </a:r>
            <a:r>
              <a:rPr lang="ko-KR" altLang="en-US" sz="1300" dirty="0">
                <a:solidFill>
                  <a:prstClr val="black"/>
                </a:solidFill>
              </a:rPr>
              <a:t>총 </a:t>
            </a:r>
            <a:r>
              <a:rPr lang="en-US" altLang="ko-KR" sz="1300" dirty="0">
                <a:solidFill>
                  <a:prstClr val="black"/>
                </a:solidFill>
              </a:rPr>
              <a:t>16</a:t>
            </a:r>
            <a:r>
              <a:rPr lang="ko-KR" altLang="en-US" sz="1300" dirty="0">
                <a:solidFill>
                  <a:prstClr val="black"/>
                </a:solidFill>
              </a:rPr>
              <a:t>개 통일</a:t>
            </a:r>
            <a:r>
              <a:rPr lang="en-US" altLang="ko-KR" sz="1300" dirty="0">
                <a:solidFill>
                  <a:prstClr val="black"/>
                </a:solidFill>
              </a:rPr>
              <a:t>, </a:t>
            </a:r>
            <a:r>
              <a:rPr lang="ko-KR" altLang="en-US" sz="1300" dirty="0">
                <a:solidFill>
                  <a:prstClr val="black"/>
                </a:solidFill>
              </a:rPr>
              <a:t>한</a:t>
            </a:r>
            <a:r>
              <a:rPr lang="en-US" altLang="ko-KR" sz="1300" dirty="0">
                <a:solidFill>
                  <a:prstClr val="black"/>
                </a:solidFill>
              </a:rPr>
              <a:t> </a:t>
            </a:r>
            <a:r>
              <a:rPr lang="ko-KR" altLang="en-US" sz="1300" dirty="0">
                <a:solidFill>
                  <a:prstClr val="black"/>
                </a:solidFill>
              </a:rPr>
              <a:t>변 </a:t>
            </a:r>
            <a:r>
              <a:rPr lang="en-US" altLang="ko-KR" sz="1300" dirty="0">
                <a:solidFill>
                  <a:prstClr val="black"/>
                </a:solidFill>
              </a:rPr>
              <a:t>size 15cm : 30cm : 60cm</a:t>
            </a:r>
          </a:p>
          <a:p>
            <a:pPr marL="457200" lvl="1" indent="0">
              <a:buNone/>
            </a:pPr>
            <a:r>
              <a:rPr lang="en-US" altLang="ko-KR" sz="1300" dirty="0">
                <a:solidFill>
                  <a:prstClr val="black"/>
                </a:solidFill>
              </a:rPr>
              <a:t>  Large Scale</a:t>
            </a:r>
            <a:r>
              <a:rPr lang="ko-KR" altLang="en-US" sz="1300" dirty="0">
                <a:solidFill>
                  <a:prstClr val="black"/>
                </a:solidFill>
              </a:rPr>
              <a:t>에서 선형 회귀 경향성이 더 큼</a:t>
            </a:r>
            <a:endParaRPr lang="en-US" altLang="ko-KR" sz="900" dirty="0">
              <a:solidFill>
                <a:prstClr val="black"/>
              </a:solidFill>
            </a:endParaRPr>
          </a:p>
          <a:p>
            <a:pPr marL="457200" lvl="1" indent="0">
              <a:buNone/>
            </a:pPr>
            <a:endParaRPr lang="en-US" altLang="ko-KR" sz="1300" dirty="0">
              <a:solidFill>
                <a:prstClr val="black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b="1" dirty="0">
                <a:solidFill>
                  <a:prstClr val="black"/>
                </a:solidFill>
              </a:rPr>
              <a:t>Surface Geometry</a:t>
            </a:r>
            <a:r>
              <a:rPr lang="en-US" altLang="ko-KR" sz="1300" dirty="0">
                <a:solidFill>
                  <a:prstClr val="black"/>
                </a:solidFill>
              </a:rPr>
              <a:t>: Surface</a:t>
            </a:r>
            <a:r>
              <a:rPr lang="ko-KR" altLang="en-US" sz="1300" dirty="0">
                <a:solidFill>
                  <a:prstClr val="black"/>
                </a:solidFill>
              </a:rPr>
              <a:t>가 </a:t>
            </a:r>
            <a:r>
              <a:rPr lang="en-US" altLang="ko-KR" sz="1300" dirty="0">
                <a:solidFill>
                  <a:prstClr val="black"/>
                </a:solidFill>
              </a:rPr>
              <a:t>Flat : Curved : Angular (</a:t>
            </a:r>
            <a:r>
              <a:rPr lang="en-US" altLang="ko-KR" sz="1300" dirty="0"/>
              <a:t>15cm * 15cm)</a:t>
            </a:r>
            <a:endParaRPr lang="en-US" altLang="ko-KR" sz="1300" dirty="0">
              <a:solidFill>
                <a:prstClr val="black"/>
              </a:solidFill>
            </a:endParaRPr>
          </a:p>
          <a:p>
            <a:pPr marL="457200" lvl="1" indent="0">
              <a:buNone/>
            </a:pPr>
            <a:r>
              <a:rPr lang="en-US" altLang="ko-KR" sz="1300" dirty="0">
                <a:solidFill>
                  <a:prstClr val="black"/>
                </a:solidFill>
              </a:rPr>
              <a:t>  </a:t>
            </a:r>
            <a:r>
              <a:rPr lang="ko-KR" altLang="en-US" sz="1300" dirty="0">
                <a:solidFill>
                  <a:prstClr val="black"/>
                </a:solidFill>
              </a:rPr>
              <a:t>통계적으로 유의하지 않은 결과가 나옴</a:t>
            </a:r>
            <a:endParaRPr lang="en-US" altLang="ko-KR" sz="1300" dirty="0">
              <a:solidFill>
                <a:prstClr val="black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b="1" dirty="0">
                <a:solidFill>
                  <a:prstClr val="black"/>
                </a:solidFill>
              </a:rPr>
              <a:t>Coating</a:t>
            </a:r>
            <a:r>
              <a:rPr lang="en-US" altLang="ko-KR" sz="1300" dirty="0">
                <a:solidFill>
                  <a:prstClr val="black"/>
                </a:solidFill>
              </a:rPr>
              <a:t>: non : </a:t>
            </a:r>
            <a:r>
              <a:rPr lang="ko-KR" altLang="en-US" sz="1300" dirty="0">
                <a:solidFill>
                  <a:prstClr val="black"/>
                </a:solidFill>
              </a:rPr>
              <a:t>종이 </a:t>
            </a:r>
            <a:r>
              <a:rPr lang="en-US" altLang="ko-KR" sz="1300" dirty="0">
                <a:solidFill>
                  <a:prstClr val="black"/>
                </a:solidFill>
              </a:rPr>
              <a:t>: Spray Coating (</a:t>
            </a:r>
            <a:r>
              <a:rPr lang="en-US" altLang="ko-KR" sz="1300" dirty="0"/>
              <a:t>15cm * 15cm)</a:t>
            </a:r>
            <a:endParaRPr lang="en-US" altLang="ko-KR" sz="1300" dirty="0">
              <a:solidFill>
                <a:prstClr val="black"/>
              </a:solidFill>
            </a:endParaRPr>
          </a:p>
          <a:p>
            <a:pPr marL="457200" lvl="1" indent="0">
              <a:buNone/>
            </a:pPr>
            <a:r>
              <a:rPr lang="en-US" altLang="ko-KR" sz="1300" dirty="0">
                <a:solidFill>
                  <a:prstClr val="black"/>
                </a:solidFill>
              </a:rPr>
              <a:t>  Spray Coating</a:t>
            </a:r>
            <a:r>
              <a:rPr lang="ko-KR" altLang="en-US" sz="1300" dirty="0">
                <a:solidFill>
                  <a:prstClr val="black"/>
                </a:solidFill>
              </a:rPr>
              <a:t>정도의 얇은 두께에서는 괜찮지만</a:t>
            </a:r>
            <a:r>
              <a:rPr lang="en-US" altLang="ko-KR" sz="1300" dirty="0">
                <a:solidFill>
                  <a:prstClr val="black"/>
                </a:solidFill>
              </a:rPr>
              <a:t>, </a:t>
            </a:r>
            <a:r>
              <a:rPr lang="ko-KR" altLang="en-US" sz="1300" dirty="0">
                <a:solidFill>
                  <a:prstClr val="black"/>
                </a:solidFill>
              </a:rPr>
              <a:t>종이를 씌우는 정도에선 성능이 저하됨</a:t>
            </a:r>
            <a:endParaRPr lang="en-US" altLang="ko-KR" sz="1300" dirty="0">
              <a:solidFill>
                <a:prstClr val="black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300" dirty="0">
              <a:solidFill>
                <a:prstClr val="black"/>
              </a:solidFill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EB1E471E-E1B3-4F59-A77E-56CE9692F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dirty="0"/>
              <a:t>주간 </a:t>
            </a:r>
            <a:r>
              <a:rPr lang="en-US" altLang="ko-KR" dirty="0"/>
              <a:t>WORK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9F08982-E298-4818-8FC6-016317415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2721" y="2426868"/>
            <a:ext cx="2018640" cy="193172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30C5EB1-CD2C-4599-A953-E7529522B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2721" y="4698723"/>
            <a:ext cx="2018640" cy="19696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308895-314B-42FF-90E6-1B750B00FE8E}"/>
              </a:ext>
            </a:extLst>
          </p:cNvPr>
          <p:cNvSpPr txBox="1"/>
          <p:nvPr/>
        </p:nvSpPr>
        <p:spPr>
          <a:xfrm>
            <a:off x="9243861" y="2025533"/>
            <a:ext cx="115636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00" b="1" dirty="0">
                <a:solidFill>
                  <a:prstClr val="black"/>
                </a:solidFill>
              </a:rPr>
              <a:t>Material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C8058A-7A20-4CFA-9446-CC067506A791}"/>
              </a:ext>
            </a:extLst>
          </p:cNvPr>
          <p:cNvSpPr txBox="1"/>
          <p:nvPr/>
        </p:nvSpPr>
        <p:spPr>
          <a:xfrm>
            <a:off x="9243861" y="4358594"/>
            <a:ext cx="115636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00" b="1" dirty="0">
                <a:solidFill>
                  <a:prstClr val="black"/>
                </a:solidFill>
              </a:rPr>
              <a:t>Surface Size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197156-895A-49F8-9523-F40E6F283B11}"/>
              </a:ext>
            </a:extLst>
          </p:cNvPr>
          <p:cNvSpPr txBox="1"/>
          <p:nvPr/>
        </p:nvSpPr>
        <p:spPr>
          <a:xfrm>
            <a:off x="8717280" y="109984"/>
            <a:ext cx="220952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00" b="1" dirty="0">
                <a:solidFill>
                  <a:prstClr val="black"/>
                </a:solidFill>
              </a:rPr>
              <a:t>Number of Electrodes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F1099D4-3DDF-47DD-9B97-025261168C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34264" y="589237"/>
            <a:ext cx="1845177" cy="126437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33960C3-B7C3-458E-817E-3325A64973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4531" y="639139"/>
            <a:ext cx="3528060" cy="777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431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2E2E6C-D8C9-40DB-AA85-D4C4BDF5B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다음주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DCCD96-3414-4875-A09F-B9362079F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연구실 장비사용</a:t>
            </a:r>
            <a:endParaRPr lang="en-US" altLang="ko-KR" sz="2400" dirty="0"/>
          </a:p>
          <a:p>
            <a:r>
              <a:rPr lang="en-US" altLang="ko-KR" sz="2400" dirty="0"/>
              <a:t>Sensor </a:t>
            </a:r>
            <a:r>
              <a:rPr lang="ko-KR" altLang="en-US" sz="2400" dirty="0"/>
              <a:t>설계 및 제작</a:t>
            </a:r>
            <a:endParaRPr lang="en-US" altLang="ko-KR" sz="2400" dirty="0"/>
          </a:p>
          <a:p>
            <a:pPr lvl="1"/>
            <a:r>
              <a:rPr lang="en-US" altLang="ko-KR" sz="2000" dirty="0"/>
              <a:t>Flat </a:t>
            </a:r>
            <a:r>
              <a:rPr lang="ko-KR" altLang="en-US" sz="2000" dirty="0"/>
              <a:t>형상 </a:t>
            </a:r>
            <a:r>
              <a:rPr lang="en-US" altLang="ko-KR" sz="2000" dirty="0"/>
              <a:t>– </a:t>
            </a:r>
            <a:r>
              <a:rPr lang="ko-KR" altLang="en-US" sz="2000" dirty="0"/>
              <a:t>원형</a:t>
            </a:r>
            <a:r>
              <a:rPr lang="en-US" altLang="ko-KR" sz="2000" dirty="0"/>
              <a:t>, </a:t>
            </a:r>
            <a:r>
              <a:rPr lang="ko-KR" altLang="en-US" sz="2000" dirty="0"/>
              <a:t>직사각형</a:t>
            </a:r>
            <a:endParaRPr lang="en-US" altLang="ko-KR" sz="2000" dirty="0"/>
          </a:p>
          <a:p>
            <a:pPr lvl="1"/>
            <a:endParaRPr lang="en-US" altLang="ko-KR" sz="2000" dirty="0"/>
          </a:p>
          <a:p>
            <a:pPr lvl="1"/>
            <a:endParaRPr lang="en-US" altLang="ko-KR" sz="2000" dirty="0"/>
          </a:p>
          <a:p>
            <a:pPr lvl="1"/>
            <a:r>
              <a:rPr lang="ko-KR" altLang="en-US" sz="2000" dirty="0" err="1"/>
              <a:t>빵판</a:t>
            </a:r>
            <a:r>
              <a:rPr lang="ko-KR" altLang="en-US" sz="2000" dirty="0"/>
              <a:t> 사용 계측 </a:t>
            </a:r>
            <a:r>
              <a:rPr lang="en-US" altLang="ko-KR" sz="2000" dirty="0"/>
              <a:t>Setup</a:t>
            </a:r>
          </a:p>
          <a:p>
            <a:endParaRPr lang="en-US" altLang="ko-KR" sz="2400" dirty="0"/>
          </a:p>
          <a:p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960011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</TotalTime>
  <Words>1012</Words>
  <Application>Microsoft Office PowerPoint</Application>
  <PresentationFormat>와이드스크린</PresentationFormat>
  <Paragraphs>125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Arial</vt:lpstr>
      <vt:lpstr>Wingdings</vt:lpstr>
      <vt:lpstr>Office 테마</vt:lpstr>
      <vt:lpstr>주간보고(7.8~7.9)</vt:lpstr>
      <vt:lpstr>연구 주제 선정 과정</vt:lpstr>
      <vt:lpstr>주간 WORK</vt:lpstr>
      <vt:lpstr>주간 WORK</vt:lpstr>
      <vt:lpstr>주간 WORK</vt:lpstr>
      <vt:lpstr>주간 WORK</vt:lpstr>
      <vt:lpstr>주간 WORK</vt:lpstr>
      <vt:lpstr>주간 WORK</vt:lpstr>
      <vt:lpstr>다음주 계획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주간보고(7.8~7.9)</dc:title>
  <dc:creator>Hunho Cho</dc:creator>
  <cp:lastModifiedBy>Hunho Cho</cp:lastModifiedBy>
  <cp:revision>51</cp:revision>
  <dcterms:created xsi:type="dcterms:W3CDTF">2021-07-09T04:11:48Z</dcterms:created>
  <dcterms:modified xsi:type="dcterms:W3CDTF">2021-07-09T08:55:55Z</dcterms:modified>
</cp:coreProperties>
</file>

<file path=docProps/thumbnail.jpeg>
</file>